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7" r:id="rId11"/>
    <p:sldId id="268" r:id="rId12"/>
    <p:sldId id="269" r:id="rId13"/>
    <p:sldId id="270" r:id="rId14"/>
  </p:sldIdLst>
  <p:sldSz cx="9144000" cy="6858000" type="screen4x3"/>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7" d="100"/>
          <a:sy n="127" d="100"/>
        </p:scale>
        <p:origin x="-116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p>
            <a:fld id="{6169C0E2-4C11-4B38-83DF-6F4E344CED41}" type="datetimeFigureOut">
              <a:rPr lang="ro-RO" smtClean="0"/>
              <a:t>01.05.2012</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489233FA-964B-4D8A-9E45-4F0344D23191}" type="slidenum">
              <a:rPr lang="ro-RO" smtClean="0"/>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p>
            <a:fld id="{6169C0E2-4C11-4B38-83DF-6F4E344CED41}" type="datetimeFigureOut">
              <a:rPr lang="ro-RO" smtClean="0"/>
              <a:t>01.05.2012</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489233FA-964B-4D8A-9E45-4F0344D23191}" type="slidenum">
              <a:rPr lang="ro-RO" smtClean="0"/>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p>
            <a:fld id="{6169C0E2-4C11-4B38-83DF-6F4E344CED41}" type="datetimeFigureOut">
              <a:rPr lang="ro-RO" smtClean="0"/>
              <a:t>01.05.2012</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489233FA-964B-4D8A-9E45-4F0344D23191}" type="slidenum">
              <a:rPr lang="ro-RO" smtClean="0"/>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p>
            <a:fld id="{6169C0E2-4C11-4B38-83DF-6F4E344CED41}" type="datetimeFigureOut">
              <a:rPr lang="ro-RO" smtClean="0"/>
              <a:t>01.05.2012</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489233FA-964B-4D8A-9E45-4F0344D23191}" type="slidenum">
              <a:rPr lang="ro-RO" smtClean="0"/>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169C0E2-4C11-4B38-83DF-6F4E344CED41}" type="datetimeFigureOut">
              <a:rPr lang="ro-RO" smtClean="0"/>
              <a:t>01.05.2012</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489233FA-964B-4D8A-9E45-4F0344D23191}" type="slidenum">
              <a:rPr lang="ro-RO" smtClean="0"/>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4"/>
          <p:cNvSpPr>
            <a:spLocks noGrp="1"/>
          </p:cNvSpPr>
          <p:nvPr>
            <p:ph type="dt" sz="half" idx="10"/>
          </p:nvPr>
        </p:nvSpPr>
        <p:spPr/>
        <p:txBody>
          <a:bodyPr/>
          <a:lstStyle/>
          <a:p>
            <a:fld id="{6169C0E2-4C11-4B38-83DF-6F4E344CED41}" type="datetimeFigureOut">
              <a:rPr lang="ro-RO" smtClean="0"/>
              <a:t>01.05.2012</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489233FA-964B-4D8A-9E45-4F0344D23191}" type="slidenum">
              <a:rPr lang="ro-RO" smtClean="0"/>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6"/>
          <p:cNvSpPr>
            <a:spLocks noGrp="1"/>
          </p:cNvSpPr>
          <p:nvPr>
            <p:ph type="dt" sz="half" idx="10"/>
          </p:nvPr>
        </p:nvSpPr>
        <p:spPr/>
        <p:txBody>
          <a:bodyPr/>
          <a:lstStyle/>
          <a:p>
            <a:fld id="{6169C0E2-4C11-4B38-83DF-6F4E344CED41}" type="datetimeFigureOut">
              <a:rPr lang="ro-RO" smtClean="0"/>
              <a:t>01.05.2012</a:t>
            </a:fld>
            <a:endParaRPr lang="ro-RO"/>
          </a:p>
        </p:txBody>
      </p:sp>
      <p:sp>
        <p:nvSpPr>
          <p:cNvPr id="8" name="Footer Placeholder 7"/>
          <p:cNvSpPr>
            <a:spLocks noGrp="1"/>
          </p:cNvSpPr>
          <p:nvPr>
            <p:ph type="ftr" sz="quarter" idx="11"/>
          </p:nvPr>
        </p:nvSpPr>
        <p:spPr/>
        <p:txBody>
          <a:bodyPr/>
          <a:lstStyle/>
          <a:p>
            <a:endParaRPr lang="ro-RO"/>
          </a:p>
        </p:txBody>
      </p:sp>
      <p:sp>
        <p:nvSpPr>
          <p:cNvPr id="9" name="Slide Number Placeholder 8"/>
          <p:cNvSpPr>
            <a:spLocks noGrp="1"/>
          </p:cNvSpPr>
          <p:nvPr>
            <p:ph type="sldNum" sz="quarter" idx="12"/>
          </p:nvPr>
        </p:nvSpPr>
        <p:spPr/>
        <p:txBody>
          <a:bodyPr/>
          <a:lstStyle/>
          <a:p>
            <a:fld id="{489233FA-964B-4D8A-9E45-4F0344D23191}" type="slidenum">
              <a:rPr lang="ro-RO" smtClean="0"/>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2"/>
          <p:cNvSpPr>
            <a:spLocks noGrp="1"/>
          </p:cNvSpPr>
          <p:nvPr>
            <p:ph type="dt" sz="half" idx="10"/>
          </p:nvPr>
        </p:nvSpPr>
        <p:spPr/>
        <p:txBody>
          <a:bodyPr/>
          <a:lstStyle/>
          <a:p>
            <a:fld id="{6169C0E2-4C11-4B38-83DF-6F4E344CED41}" type="datetimeFigureOut">
              <a:rPr lang="ro-RO" smtClean="0"/>
              <a:t>01.05.2012</a:t>
            </a:fld>
            <a:endParaRPr lang="ro-RO"/>
          </a:p>
        </p:txBody>
      </p:sp>
      <p:sp>
        <p:nvSpPr>
          <p:cNvPr id="4" name="Footer Placeholder 3"/>
          <p:cNvSpPr>
            <a:spLocks noGrp="1"/>
          </p:cNvSpPr>
          <p:nvPr>
            <p:ph type="ftr" sz="quarter" idx="11"/>
          </p:nvPr>
        </p:nvSpPr>
        <p:spPr/>
        <p:txBody>
          <a:bodyPr/>
          <a:lstStyle/>
          <a:p>
            <a:endParaRPr lang="ro-RO"/>
          </a:p>
        </p:txBody>
      </p:sp>
      <p:sp>
        <p:nvSpPr>
          <p:cNvPr id="5" name="Slide Number Placeholder 4"/>
          <p:cNvSpPr>
            <a:spLocks noGrp="1"/>
          </p:cNvSpPr>
          <p:nvPr>
            <p:ph type="sldNum" sz="quarter" idx="12"/>
          </p:nvPr>
        </p:nvSpPr>
        <p:spPr/>
        <p:txBody>
          <a:bodyPr/>
          <a:lstStyle/>
          <a:p>
            <a:fld id="{489233FA-964B-4D8A-9E45-4F0344D23191}" type="slidenum">
              <a:rPr lang="ro-RO" smtClean="0"/>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69C0E2-4C11-4B38-83DF-6F4E344CED41}" type="datetimeFigureOut">
              <a:rPr lang="ro-RO" smtClean="0"/>
              <a:t>01.05.2012</a:t>
            </a:fld>
            <a:endParaRPr lang="ro-RO"/>
          </a:p>
        </p:txBody>
      </p:sp>
      <p:sp>
        <p:nvSpPr>
          <p:cNvPr id="3" name="Footer Placeholder 2"/>
          <p:cNvSpPr>
            <a:spLocks noGrp="1"/>
          </p:cNvSpPr>
          <p:nvPr>
            <p:ph type="ftr" sz="quarter" idx="11"/>
          </p:nvPr>
        </p:nvSpPr>
        <p:spPr/>
        <p:txBody>
          <a:bodyPr/>
          <a:lstStyle/>
          <a:p>
            <a:endParaRPr lang="ro-RO"/>
          </a:p>
        </p:txBody>
      </p:sp>
      <p:sp>
        <p:nvSpPr>
          <p:cNvPr id="4" name="Slide Number Placeholder 3"/>
          <p:cNvSpPr>
            <a:spLocks noGrp="1"/>
          </p:cNvSpPr>
          <p:nvPr>
            <p:ph type="sldNum" sz="quarter" idx="12"/>
          </p:nvPr>
        </p:nvSpPr>
        <p:spPr/>
        <p:txBody>
          <a:bodyPr/>
          <a:lstStyle/>
          <a:p>
            <a:fld id="{489233FA-964B-4D8A-9E45-4F0344D23191}" type="slidenum">
              <a:rPr lang="ro-RO" smtClean="0"/>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69C0E2-4C11-4B38-83DF-6F4E344CED41}" type="datetimeFigureOut">
              <a:rPr lang="ro-RO" smtClean="0"/>
              <a:t>01.05.2012</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489233FA-964B-4D8A-9E45-4F0344D23191}" type="slidenum">
              <a:rPr lang="ro-RO" smtClean="0"/>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o-RO"/>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69C0E2-4C11-4B38-83DF-6F4E344CED41}" type="datetimeFigureOut">
              <a:rPr lang="ro-RO" smtClean="0"/>
              <a:t>01.05.2012</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489233FA-964B-4D8A-9E45-4F0344D23191}" type="slidenum">
              <a:rPr lang="ro-RO" smtClean="0"/>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ro-RO"/>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69C0E2-4C11-4B38-83DF-6F4E344CED41}" type="datetimeFigureOut">
              <a:rPr lang="ro-RO" smtClean="0"/>
              <a:t>01.05.2012</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9233FA-964B-4D8A-9E45-4F0344D23191}" type="slidenum">
              <a:rPr lang="ro-RO" smtClean="0"/>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upload.wikimedia.org/wikipedia/fr/c/c5/Francophonie_logo.png"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upload.wikimedia.org/wikipedia/commons/2/27/Flag_of_La_Francophonie.sv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upload.wikimedia.org/wikipedia/commons/2/27/Flag_of_La_Francophonie.svg"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upload.wikimedia.org/wikipedia/commons/2/27/Flag_of_La_Francophonie.svg" TargetMode="External"/><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hyperlink" Target="http://www.wikipedia.com/" TargetMode="External"/><Relationship Id="rId2" Type="http://schemas.openxmlformats.org/officeDocument/2006/relationships/hyperlink" Target="http://www.francophonie.org/" TargetMode="Externa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upload.wikimedia.org/wikipedia/commons/2/27/Flag_of_La_Francophonie.sv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upload.wikimedia.org/wikipedia/commons/2/27/Flag_of_La_Francophonie.sv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upload.wikimedia.org/wikipedia/commons/2/27/Flag_of_La_Francophonie.sv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upload.wikimedia.org/wikipedia/commons/2/27/Flag_of_La_Francophonie.sv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upload.wikimedia.org/wikipedia/commons/2/27/Flag_of_La_Francophonie.sv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upload.wikimedia.org/wikipedia/commons/2/27/Flag_of_La_Francophonie.svg" TargetMode="External"/><Relationship Id="rId2" Type="http://schemas.openxmlformats.org/officeDocument/2006/relationships/image" Target="../media/image3.jpeg"/><Relationship Id="rId1" Type="http://schemas.openxmlformats.org/officeDocument/2006/relationships/slideLayout" Target="../slideLayouts/slideLayout6.xml"/><Relationship Id="rId5" Type="http://schemas.openxmlformats.org/officeDocument/2006/relationships/image" Target="../media/image4.jpe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upload.wikimedia.org/wikipedia/commons/2/27/Flag_of_La_Francophonie.svg" TargetMode="External"/><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hyperlink" Target="//upload.wikimedia.org/wikipedia/commons/1/13/Map-Francophonie_organisation_2011-fr.png"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upload.wikimedia.org/wikipedia/commons/2/27/Flag_of_La_Francophonie.svg"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ichier:Francophonie logo.png">
            <a:hlinkClick r:id="rId2"/>
          </p:cNvPr>
          <p:cNvPicPr>
            <a:picLocks noChangeAspect="1" noChangeArrowheads="1"/>
          </p:cNvPicPr>
          <p:nvPr/>
        </p:nvPicPr>
        <p:blipFill>
          <a:blip r:embed="rId3" cstate="print"/>
          <a:srcRect/>
          <a:stretch>
            <a:fillRect/>
          </a:stretch>
        </p:blipFill>
        <p:spPr bwMode="auto">
          <a:xfrm>
            <a:off x="683568" y="908720"/>
            <a:ext cx="7735995" cy="3816424"/>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Objectifs</a:t>
            </a:r>
            <a:endParaRPr lang="ro-RO" dirty="0"/>
          </a:p>
        </p:txBody>
      </p:sp>
      <p:sp>
        <p:nvSpPr>
          <p:cNvPr id="3" name="Content Placeholder 2"/>
          <p:cNvSpPr>
            <a:spLocks noGrp="1"/>
          </p:cNvSpPr>
          <p:nvPr>
            <p:ph idx="1"/>
          </p:nvPr>
        </p:nvSpPr>
        <p:spPr>
          <a:xfrm>
            <a:off x="457200" y="2060848"/>
            <a:ext cx="8229600" cy="4392488"/>
          </a:xfrm>
        </p:spPr>
        <p:txBody>
          <a:bodyPr>
            <a:normAutofit fontScale="70000" lnSpcReduction="20000"/>
          </a:bodyPr>
          <a:lstStyle/>
          <a:p>
            <a:r>
              <a:rPr lang="fr-FR" dirty="0" smtClean="0"/>
              <a:t>Les objectifs de la Francophonie sont consignés dans sa Charte adoptée en 1997 au Sommet des chefs d’Etat et de gouvernement à Hanoi (Vietnam) et révisée par la Conférence ministérielle en 2005 à Antananarivo (Madagascar) :</a:t>
            </a:r>
          </a:p>
          <a:p>
            <a:r>
              <a:rPr lang="fr-FR" dirty="0" smtClean="0"/>
              <a:t>l’instauration et le développement de la démocratie ; </a:t>
            </a:r>
          </a:p>
          <a:p>
            <a:r>
              <a:rPr lang="fr-FR" dirty="0" smtClean="0"/>
              <a:t>la prévention, la gestion et le règlement des conflits, et le soutien à l’État de droit et aux droits de l’Homme ; </a:t>
            </a:r>
          </a:p>
          <a:p>
            <a:r>
              <a:rPr lang="fr-FR" dirty="0" smtClean="0"/>
              <a:t>l’intensification du dialogue des cultures et des civilisations ; </a:t>
            </a:r>
          </a:p>
          <a:p>
            <a:r>
              <a:rPr lang="fr-FR" dirty="0" smtClean="0"/>
              <a:t>le rapprochement des peuples par leur connaissance mutuelle ; </a:t>
            </a:r>
          </a:p>
          <a:p>
            <a:r>
              <a:rPr lang="fr-FR" dirty="0" smtClean="0"/>
              <a:t>le renforcement de leur solidarité par des actions de coopération multilatérale en vue de favoriser l’essor de leurs économies ; </a:t>
            </a:r>
          </a:p>
          <a:p>
            <a:r>
              <a:rPr lang="fr-FR" dirty="0" smtClean="0"/>
              <a:t>la promotion de l’éducation et de la formation</a:t>
            </a:r>
          </a:p>
          <a:p>
            <a:endParaRPr lang="ro-RO" dirty="0"/>
          </a:p>
        </p:txBody>
      </p:sp>
      <p:pic>
        <p:nvPicPr>
          <p:cNvPr id="4" name="Picture 2" descr="Fichier:Flag of La Francophonie.svg">
            <a:hlinkClick r:id="rId2"/>
          </p:cNvPr>
          <p:cNvPicPr>
            <a:picLocks noChangeAspect="1" noChangeArrowheads="1"/>
          </p:cNvPicPr>
          <p:nvPr/>
        </p:nvPicPr>
        <p:blipFill>
          <a:blip r:embed="rId3" cstate="print"/>
          <a:srcRect/>
          <a:stretch>
            <a:fillRect/>
          </a:stretch>
        </p:blipFill>
        <p:spPr bwMode="auto">
          <a:xfrm>
            <a:off x="107504" y="0"/>
            <a:ext cx="2819320" cy="2088232"/>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Fichier:Flag of La Francophonie.svg">
            <a:hlinkClick r:id="rId2"/>
          </p:cNvPr>
          <p:cNvPicPr>
            <a:picLocks noChangeAspect="1" noChangeArrowheads="1"/>
          </p:cNvPicPr>
          <p:nvPr/>
        </p:nvPicPr>
        <p:blipFill>
          <a:blip r:embed="rId3" cstate="print"/>
          <a:srcRect/>
          <a:stretch>
            <a:fillRect/>
          </a:stretch>
        </p:blipFill>
        <p:spPr bwMode="auto">
          <a:xfrm>
            <a:off x="107504" y="0"/>
            <a:ext cx="2819320" cy="2088232"/>
          </a:xfrm>
          <a:prstGeom prst="rect">
            <a:avLst/>
          </a:prstGeom>
          <a:noFill/>
        </p:spPr>
      </p:pic>
      <p:sp>
        <p:nvSpPr>
          <p:cNvPr id="2" name="Title 1"/>
          <p:cNvSpPr>
            <a:spLocks noGrp="1"/>
          </p:cNvSpPr>
          <p:nvPr>
            <p:ph type="title"/>
          </p:nvPr>
        </p:nvSpPr>
        <p:spPr>
          <a:xfrm>
            <a:off x="2627784" y="692696"/>
            <a:ext cx="6264696" cy="1296144"/>
          </a:xfrm>
        </p:spPr>
        <p:txBody>
          <a:bodyPr>
            <a:normAutofit fontScale="90000"/>
          </a:bodyPr>
          <a:lstStyle/>
          <a:p>
            <a:r>
              <a:rPr lang="fr-FR" sz="3600" b="1" dirty="0" smtClean="0"/>
              <a:t>20 mars : Journée internationale de la Francophonie</a:t>
            </a:r>
            <a:r>
              <a:rPr lang="fr-FR" b="1" dirty="0" smtClean="0"/>
              <a:t/>
            </a:r>
            <a:br>
              <a:rPr lang="fr-FR" b="1" dirty="0" smtClean="0"/>
            </a:br>
            <a:endParaRPr lang="ro-RO" dirty="0"/>
          </a:p>
        </p:txBody>
      </p:sp>
      <p:sp>
        <p:nvSpPr>
          <p:cNvPr id="3" name="Content Placeholder 2"/>
          <p:cNvSpPr>
            <a:spLocks noGrp="1"/>
          </p:cNvSpPr>
          <p:nvPr>
            <p:ph idx="1"/>
          </p:nvPr>
        </p:nvSpPr>
        <p:spPr>
          <a:xfrm>
            <a:off x="467544" y="2492896"/>
            <a:ext cx="8229600" cy="4137323"/>
          </a:xfrm>
        </p:spPr>
        <p:txBody>
          <a:bodyPr/>
          <a:lstStyle/>
          <a:p>
            <a:r>
              <a:rPr lang="fr-FR" dirty="0" smtClean="0"/>
              <a:t>Comme chaque année, le 20 mars, les francophones du monde entier fêtent la Journée internationale de la Francophonie. Le thème choisi en 2012 : "Le français est une chance".</a:t>
            </a:r>
          </a:p>
          <a:p>
            <a:endParaRPr lang="ro-RO"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19872" y="5589240"/>
            <a:ext cx="5544616" cy="1066130"/>
          </a:xfrm>
        </p:spPr>
        <p:txBody>
          <a:bodyPr>
            <a:normAutofit fontScale="90000"/>
          </a:bodyPr>
          <a:lstStyle/>
          <a:p>
            <a:r>
              <a:rPr lang="fr-FR" sz="2700" dirty="0" smtClean="0"/>
              <a:t>Michel Audet au lancement de la programmation du Forum Mondial de la Langue Française</a:t>
            </a:r>
            <a:r>
              <a:rPr lang="fr-FR" b="1" dirty="0" smtClean="0"/>
              <a:t/>
            </a:r>
            <a:br>
              <a:rPr lang="fr-FR" b="1" dirty="0" smtClean="0"/>
            </a:br>
            <a:endParaRPr lang="ro-RO" dirty="0"/>
          </a:p>
        </p:txBody>
      </p:sp>
      <p:sp>
        <p:nvSpPr>
          <p:cNvPr id="3" name="Content Placeholder 2"/>
          <p:cNvSpPr>
            <a:spLocks noGrp="1"/>
          </p:cNvSpPr>
          <p:nvPr>
            <p:ph idx="1"/>
          </p:nvPr>
        </p:nvSpPr>
        <p:spPr>
          <a:xfrm>
            <a:off x="3275856" y="4077072"/>
            <a:ext cx="5770984" cy="1473027"/>
          </a:xfrm>
        </p:spPr>
        <p:txBody>
          <a:bodyPr>
            <a:normAutofit/>
          </a:bodyPr>
          <a:lstStyle/>
          <a:p>
            <a:r>
              <a:rPr lang="fr-FR" sz="2400" dirty="0" smtClean="0"/>
              <a:t>20 mars 2012 : écoliers au siège de l’OIF </a:t>
            </a:r>
            <a:endParaRPr lang="ro-RO" sz="2400" dirty="0"/>
          </a:p>
        </p:txBody>
      </p:sp>
      <p:pic>
        <p:nvPicPr>
          <p:cNvPr id="21506" name="Picture 2" descr=" / 20 mars 2012 : écoliers au siège de l'OIF (3)"/>
          <p:cNvPicPr>
            <a:picLocks noChangeAspect="1" noChangeArrowheads="1"/>
          </p:cNvPicPr>
          <p:nvPr/>
        </p:nvPicPr>
        <p:blipFill>
          <a:blip r:embed="rId2" cstate="print"/>
          <a:srcRect/>
          <a:stretch>
            <a:fillRect/>
          </a:stretch>
        </p:blipFill>
        <p:spPr bwMode="auto">
          <a:xfrm>
            <a:off x="3131840" y="116632"/>
            <a:ext cx="5940660" cy="3960440"/>
          </a:xfrm>
          <a:prstGeom prst="rect">
            <a:avLst/>
          </a:prstGeom>
          <a:noFill/>
        </p:spPr>
      </p:pic>
      <p:pic>
        <p:nvPicPr>
          <p:cNvPr id="5" name="Picture 2" descr="Fichier:Flag of La Francophonie.svg">
            <a:hlinkClick r:id="rId3"/>
          </p:cNvPr>
          <p:cNvPicPr>
            <a:picLocks noChangeAspect="1" noChangeArrowheads="1"/>
          </p:cNvPicPr>
          <p:nvPr/>
        </p:nvPicPr>
        <p:blipFill>
          <a:blip r:embed="rId4" cstate="print"/>
          <a:srcRect/>
          <a:stretch>
            <a:fillRect/>
          </a:stretch>
        </p:blipFill>
        <p:spPr bwMode="auto">
          <a:xfrm>
            <a:off x="107504" y="0"/>
            <a:ext cx="2819320" cy="2088232"/>
          </a:xfrm>
          <a:prstGeom prst="rect">
            <a:avLst/>
          </a:prstGeom>
          <a:noFill/>
        </p:spPr>
      </p:pic>
      <p:pic>
        <p:nvPicPr>
          <p:cNvPr id="21508" name="Picture 4" descr=" / 20 mars 2012 : Michel Audet au lancement de la programmation du Forum Mondial de la Langue Française"/>
          <p:cNvPicPr>
            <a:picLocks noChangeAspect="1" noChangeArrowheads="1"/>
          </p:cNvPicPr>
          <p:nvPr/>
        </p:nvPicPr>
        <p:blipFill>
          <a:blip r:embed="rId5" cstate="print"/>
          <a:srcRect/>
          <a:stretch>
            <a:fillRect/>
          </a:stretch>
        </p:blipFill>
        <p:spPr bwMode="auto">
          <a:xfrm>
            <a:off x="0" y="1988840"/>
            <a:ext cx="3096344" cy="4644516"/>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4653136"/>
            <a:ext cx="8229600" cy="2005683"/>
          </a:xfrm>
        </p:spPr>
        <p:txBody>
          <a:bodyPr/>
          <a:lstStyle/>
          <a:p>
            <a:r>
              <a:rPr lang="ro-RO" dirty="0" smtClean="0"/>
              <a:t>Ressources: </a:t>
            </a:r>
            <a:r>
              <a:rPr lang="ro-RO" dirty="0" smtClean="0">
                <a:hlinkClick r:id="rId2"/>
              </a:rPr>
              <a:t>www.francophonie.org</a:t>
            </a:r>
            <a:r>
              <a:rPr lang="ro-RO" dirty="0" smtClean="0"/>
              <a:t> et </a:t>
            </a:r>
            <a:r>
              <a:rPr lang="ro-RO" dirty="0" smtClean="0">
                <a:hlinkClick r:id="rId3"/>
              </a:rPr>
              <a:t>www.wikipedia.com</a:t>
            </a:r>
            <a:r>
              <a:rPr lang="ro-RO" dirty="0" smtClean="0"/>
              <a:t> </a:t>
            </a:r>
          </a:p>
          <a:p>
            <a:r>
              <a:rPr lang="ro-RO" dirty="0" smtClean="0"/>
              <a:t>Merci! </a:t>
            </a:r>
            <a:r>
              <a:rPr lang="ro-RO" smtClean="0">
                <a:sym typeface="Wingdings" pitchFamily="2" charset="2"/>
              </a:rPr>
              <a:t></a:t>
            </a:r>
            <a:endParaRPr lang="ro-RO" dirty="0"/>
          </a:p>
        </p:txBody>
      </p:sp>
      <p:pic>
        <p:nvPicPr>
          <p:cNvPr id="25602" name="Picture 2" descr="Organisation internationale de la Francophonie">
            <a:hlinkClick r:id="rId2" tooltip="Organisation internationale de la Francophonie - Page d'accueil"/>
          </p:cNvPr>
          <p:cNvPicPr>
            <a:picLocks noChangeAspect="1" noChangeArrowheads="1"/>
          </p:cNvPicPr>
          <p:nvPr/>
        </p:nvPicPr>
        <p:blipFill>
          <a:blip r:embed="rId4" cstate="print"/>
          <a:srcRect/>
          <a:stretch>
            <a:fillRect/>
          </a:stretch>
        </p:blipFill>
        <p:spPr bwMode="auto">
          <a:xfrm>
            <a:off x="1187624" y="332656"/>
            <a:ext cx="6597842" cy="324036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Qui sont-ils?</a:t>
            </a:r>
            <a:endParaRPr lang="ro-RO" dirty="0"/>
          </a:p>
        </p:txBody>
      </p:sp>
      <p:sp>
        <p:nvSpPr>
          <p:cNvPr id="3" name="Content Placeholder 2"/>
          <p:cNvSpPr>
            <a:spLocks noGrp="1"/>
          </p:cNvSpPr>
          <p:nvPr>
            <p:ph idx="1"/>
          </p:nvPr>
        </p:nvSpPr>
        <p:spPr>
          <a:xfrm>
            <a:off x="323528" y="2276872"/>
            <a:ext cx="8363272" cy="3849291"/>
          </a:xfrm>
        </p:spPr>
        <p:txBody>
          <a:bodyPr>
            <a:normAutofit fontScale="92500"/>
          </a:bodyPr>
          <a:lstStyle/>
          <a:p>
            <a:r>
              <a:rPr lang="fr-FR" dirty="0" smtClean="0"/>
              <a:t>La Francophonie est le dispositif institutionnel qui organise les relations politiques et de coopération entre les États et gouvernements de l’OIF, ayant en partage l’usage de la langue française et le respect des valeurs universelles(comme, notamment, la diversité culturelle, la paix, la gouvernance démocratique, la consolidation de l'État de droit, la protection de l'environnement). .</a:t>
            </a:r>
          </a:p>
          <a:p>
            <a:endParaRPr lang="ro-RO" dirty="0"/>
          </a:p>
        </p:txBody>
      </p:sp>
      <p:pic>
        <p:nvPicPr>
          <p:cNvPr id="5" name="Picture 2" descr="Fichier:Flag of La Francophonie.svg">
            <a:hlinkClick r:id="rId2"/>
          </p:cNvPr>
          <p:cNvPicPr>
            <a:picLocks noChangeAspect="1" noChangeArrowheads="1"/>
          </p:cNvPicPr>
          <p:nvPr/>
        </p:nvPicPr>
        <p:blipFill>
          <a:blip r:embed="rId3" cstate="print"/>
          <a:srcRect/>
          <a:stretch>
            <a:fillRect/>
          </a:stretch>
        </p:blipFill>
        <p:spPr bwMode="auto">
          <a:xfrm>
            <a:off x="107504" y="0"/>
            <a:ext cx="2819320" cy="2088232"/>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Fichier:Flag of La Francophonie.svg">
            <a:hlinkClick r:id="rId2"/>
          </p:cNvPr>
          <p:cNvPicPr>
            <a:picLocks noChangeAspect="1" noChangeArrowheads="1"/>
          </p:cNvPicPr>
          <p:nvPr/>
        </p:nvPicPr>
        <p:blipFill>
          <a:blip r:embed="rId3" cstate="print"/>
          <a:srcRect/>
          <a:stretch>
            <a:fillRect/>
          </a:stretch>
        </p:blipFill>
        <p:spPr bwMode="auto">
          <a:xfrm>
            <a:off x="107504" y="0"/>
            <a:ext cx="2819320" cy="2088232"/>
          </a:xfrm>
          <a:prstGeom prst="rect">
            <a:avLst/>
          </a:prstGeom>
          <a:noFill/>
        </p:spPr>
      </p:pic>
      <p:sp>
        <p:nvSpPr>
          <p:cNvPr id="2" name="Title 1"/>
          <p:cNvSpPr>
            <a:spLocks noGrp="1"/>
          </p:cNvSpPr>
          <p:nvPr>
            <p:ph type="title"/>
          </p:nvPr>
        </p:nvSpPr>
        <p:spPr/>
        <p:txBody>
          <a:bodyPr/>
          <a:lstStyle/>
          <a:p>
            <a:r>
              <a:rPr lang="ro-RO" b="1" dirty="0" smtClean="0"/>
              <a:t>Repères</a:t>
            </a:r>
            <a:endParaRPr lang="ro-RO" dirty="0"/>
          </a:p>
        </p:txBody>
      </p:sp>
      <p:sp>
        <p:nvSpPr>
          <p:cNvPr id="3" name="Content Placeholder 2"/>
          <p:cNvSpPr>
            <a:spLocks noGrp="1"/>
          </p:cNvSpPr>
          <p:nvPr>
            <p:ph idx="1"/>
          </p:nvPr>
        </p:nvSpPr>
        <p:spPr>
          <a:xfrm>
            <a:off x="457200" y="2204864"/>
            <a:ext cx="8229600" cy="4176464"/>
          </a:xfrm>
        </p:spPr>
        <p:txBody>
          <a:bodyPr>
            <a:normAutofit/>
          </a:bodyPr>
          <a:lstStyle/>
          <a:p>
            <a:r>
              <a:rPr lang="ro-RO" dirty="0" smtClean="0"/>
              <a:t>220 millions de francophones dans le monde;</a:t>
            </a:r>
          </a:p>
          <a:p>
            <a:r>
              <a:rPr lang="fr-FR" dirty="0" smtClean="0"/>
              <a:t>L’OIF regroupe </a:t>
            </a:r>
            <a:r>
              <a:rPr lang="fr-FR" b="1" dirty="0" smtClean="0"/>
              <a:t>75 États et gouvernements</a:t>
            </a:r>
            <a:r>
              <a:rPr lang="fr-FR" dirty="0" smtClean="0"/>
              <a:t> (dont 19 observateurs) répartis sur les cinq continents</a:t>
            </a:r>
            <a:r>
              <a:rPr lang="ro-RO" dirty="0" smtClean="0"/>
              <a:t>;</a:t>
            </a:r>
          </a:p>
          <a:p>
            <a:r>
              <a:rPr lang="fr-FR" dirty="0" smtClean="0"/>
              <a:t>Les 75 États et gouvernements de l’OIF totalisent </a:t>
            </a:r>
            <a:r>
              <a:rPr lang="fr-FR" b="1" dirty="0" smtClean="0"/>
              <a:t>890 millions</a:t>
            </a:r>
            <a:r>
              <a:rPr lang="fr-FR" dirty="0" smtClean="0"/>
              <a:t> d’habitants, soit 13 % de la population mondiale.</a:t>
            </a:r>
          </a:p>
          <a:p>
            <a:endParaRPr lang="ro-RO"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ro-RO" dirty="0"/>
          </a:p>
        </p:txBody>
      </p:sp>
      <p:sp>
        <p:nvSpPr>
          <p:cNvPr id="3" name="Content Placeholder 2"/>
          <p:cNvSpPr>
            <a:spLocks noGrp="1"/>
          </p:cNvSpPr>
          <p:nvPr>
            <p:ph idx="1"/>
          </p:nvPr>
        </p:nvSpPr>
        <p:spPr>
          <a:xfrm>
            <a:off x="457200" y="2060848"/>
            <a:ext cx="8229600" cy="4248472"/>
          </a:xfrm>
        </p:spPr>
        <p:txBody>
          <a:bodyPr>
            <a:normAutofit fontScale="85000" lnSpcReduction="10000"/>
          </a:bodyPr>
          <a:lstStyle/>
          <a:p>
            <a:r>
              <a:rPr lang="fr-FR" dirty="0" smtClean="0"/>
              <a:t>La Francophonie intergouvernementale est née le 20 mars 1970 à Niamey (Niger), avec la création de l’Agence de coopération culturelle et technique, devenue depuis l’Organisation internationale de la Francophonie (OIF)</a:t>
            </a:r>
            <a:r>
              <a:rPr lang="ro-RO" dirty="0" smtClean="0"/>
              <a:t>;</a:t>
            </a:r>
            <a:endParaRPr lang="fr-FR" dirty="0" smtClean="0"/>
          </a:p>
          <a:p>
            <a:r>
              <a:rPr lang="fr-FR" dirty="0" smtClean="0"/>
              <a:t>Dans la majorité des pays membres de la Francophonie, 60% de la population a moins de 30 ans</a:t>
            </a:r>
            <a:r>
              <a:rPr lang="ro-RO" dirty="0" smtClean="0"/>
              <a:t>;</a:t>
            </a:r>
          </a:p>
          <a:p>
            <a:r>
              <a:rPr lang="fr-FR" dirty="0" smtClean="0"/>
              <a:t>Dans 32 États et gouvernements membres de l’OIF, le français est langue officielle, seul ou avec d’autres langues.</a:t>
            </a:r>
          </a:p>
          <a:p>
            <a:endParaRPr lang="fr-FR" dirty="0" smtClean="0"/>
          </a:p>
          <a:p>
            <a:endParaRPr lang="ro-RO" dirty="0"/>
          </a:p>
        </p:txBody>
      </p:sp>
      <p:pic>
        <p:nvPicPr>
          <p:cNvPr id="4" name="Picture 2" descr="Fichier:Flag of La Francophonie.svg">
            <a:hlinkClick r:id="rId2"/>
          </p:cNvPr>
          <p:cNvPicPr>
            <a:picLocks noChangeAspect="1" noChangeArrowheads="1"/>
          </p:cNvPicPr>
          <p:nvPr/>
        </p:nvPicPr>
        <p:blipFill>
          <a:blip r:embed="rId3" cstate="print"/>
          <a:srcRect/>
          <a:stretch>
            <a:fillRect/>
          </a:stretch>
        </p:blipFill>
        <p:spPr bwMode="auto">
          <a:xfrm>
            <a:off x="107504" y="0"/>
            <a:ext cx="2819320" cy="2088232"/>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ro-RO"/>
          </a:p>
        </p:txBody>
      </p:sp>
      <p:sp>
        <p:nvSpPr>
          <p:cNvPr id="3" name="Content Placeholder 2"/>
          <p:cNvSpPr>
            <a:spLocks noGrp="1"/>
          </p:cNvSpPr>
          <p:nvPr>
            <p:ph idx="1"/>
          </p:nvPr>
        </p:nvSpPr>
        <p:spPr>
          <a:xfrm>
            <a:off x="457200" y="2060848"/>
            <a:ext cx="8229600" cy="4065315"/>
          </a:xfrm>
        </p:spPr>
        <p:txBody>
          <a:bodyPr>
            <a:normAutofit fontScale="92500"/>
          </a:bodyPr>
          <a:lstStyle/>
          <a:p>
            <a:r>
              <a:rPr lang="fr-FR" dirty="0" smtClean="0"/>
              <a:t>Dans l’Union européenne, le français est la 2</a:t>
            </a:r>
            <a:r>
              <a:rPr lang="fr-FR" baseline="30000" dirty="0" smtClean="0"/>
              <a:t>e</a:t>
            </a:r>
            <a:r>
              <a:rPr lang="fr-FR" dirty="0" smtClean="0"/>
              <a:t> langue maternelle la plus parlée (16%), après l’allemand (23%) et devant l’anglais (15,9%)</a:t>
            </a:r>
            <a:r>
              <a:rPr lang="ro-RO" dirty="0" smtClean="0"/>
              <a:t>;</a:t>
            </a:r>
          </a:p>
          <a:p>
            <a:r>
              <a:rPr lang="fr-FR" dirty="0" smtClean="0"/>
              <a:t> L’OIF a signé des accords de coopération avec 31 organisations internationales et régionales dont l’ONU, l’Union européenne et l’Union africaine</a:t>
            </a:r>
            <a:r>
              <a:rPr lang="ro-RO" dirty="0" smtClean="0"/>
              <a:t>;</a:t>
            </a:r>
          </a:p>
          <a:p>
            <a:r>
              <a:rPr lang="fr-FR" dirty="0" smtClean="0"/>
              <a:t>Tous les pays membres de l’OIF ont signé la convention sur les droits de l’enfant</a:t>
            </a:r>
            <a:r>
              <a:rPr lang="ro-RO" dirty="0"/>
              <a:t>;</a:t>
            </a:r>
            <a:endParaRPr lang="ro-RO" dirty="0"/>
          </a:p>
        </p:txBody>
      </p:sp>
      <p:pic>
        <p:nvPicPr>
          <p:cNvPr id="4" name="Picture 2" descr="Fichier:Flag of La Francophonie.svg">
            <a:hlinkClick r:id="rId2"/>
          </p:cNvPr>
          <p:cNvPicPr>
            <a:picLocks noChangeAspect="1" noChangeArrowheads="1"/>
          </p:cNvPicPr>
          <p:nvPr/>
        </p:nvPicPr>
        <p:blipFill>
          <a:blip r:embed="rId3" cstate="print"/>
          <a:srcRect/>
          <a:stretch>
            <a:fillRect/>
          </a:stretch>
        </p:blipFill>
        <p:spPr bwMode="auto">
          <a:xfrm>
            <a:off x="107504" y="0"/>
            <a:ext cx="2819320" cy="2088232"/>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Fichier:Flag of La Francophonie.svg">
            <a:hlinkClick r:id="rId2"/>
          </p:cNvPr>
          <p:cNvPicPr>
            <a:picLocks noChangeAspect="1" noChangeArrowheads="1"/>
          </p:cNvPicPr>
          <p:nvPr/>
        </p:nvPicPr>
        <p:blipFill>
          <a:blip r:embed="rId3" cstate="print"/>
          <a:srcRect/>
          <a:stretch>
            <a:fillRect/>
          </a:stretch>
        </p:blipFill>
        <p:spPr bwMode="auto">
          <a:xfrm>
            <a:off x="107504" y="0"/>
            <a:ext cx="2819320" cy="2088232"/>
          </a:xfrm>
          <a:prstGeom prst="rect">
            <a:avLst/>
          </a:prstGeom>
          <a:noFill/>
        </p:spPr>
      </p:pic>
      <p:sp>
        <p:nvSpPr>
          <p:cNvPr id="2" name="Title 1"/>
          <p:cNvSpPr>
            <a:spLocks noGrp="1"/>
          </p:cNvSpPr>
          <p:nvPr>
            <p:ph type="title"/>
          </p:nvPr>
        </p:nvSpPr>
        <p:spPr>
          <a:xfrm>
            <a:off x="2627784" y="274638"/>
            <a:ext cx="6059016" cy="1143000"/>
          </a:xfrm>
        </p:spPr>
        <p:txBody>
          <a:bodyPr>
            <a:normAutofit fontScale="90000"/>
          </a:bodyPr>
          <a:lstStyle/>
          <a:p>
            <a:r>
              <a:rPr lang="ro-RO" dirty="0" smtClean="0"/>
              <a:t>Informations générales sur l’ OIF</a:t>
            </a:r>
            <a:endParaRPr lang="ro-RO" dirty="0"/>
          </a:p>
        </p:txBody>
      </p:sp>
      <p:sp>
        <p:nvSpPr>
          <p:cNvPr id="3" name="Content Placeholder 2"/>
          <p:cNvSpPr>
            <a:spLocks noGrp="1"/>
          </p:cNvSpPr>
          <p:nvPr>
            <p:ph idx="1"/>
          </p:nvPr>
        </p:nvSpPr>
        <p:spPr>
          <a:xfrm>
            <a:off x="457200" y="1916832"/>
            <a:ext cx="8229600" cy="4608512"/>
          </a:xfrm>
        </p:spPr>
        <p:txBody>
          <a:bodyPr>
            <a:normAutofit fontScale="92500" lnSpcReduction="10000"/>
          </a:bodyPr>
          <a:lstStyle/>
          <a:p>
            <a:r>
              <a:rPr lang="ro-RO" dirty="0" smtClean="0"/>
              <a:t>Motto: </a:t>
            </a:r>
            <a:r>
              <a:rPr lang="ro-RO" i="1" dirty="0" smtClean="0"/>
              <a:t>"Égalité, complémentarité, solidarité“</a:t>
            </a:r>
          </a:p>
          <a:p>
            <a:r>
              <a:rPr lang="ro-RO" dirty="0" smtClean="0"/>
              <a:t>Abdou Diouf </a:t>
            </a:r>
            <a:r>
              <a:rPr lang="fr-FR" dirty="0" smtClean="0"/>
              <a:t>est Secrétaire général de la Francophonie depuis 2003. Il a été réélu une première fois en 2006, par les chefs d’État et de gouvernement réunis lors du Sommet de Bucarest, puis une seconde fois, en 2010, à l’issue du Sommet de Montreux.</a:t>
            </a:r>
          </a:p>
          <a:p>
            <a:r>
              <a:rPr lang="fr-FR" dirty="0" smtClean="0"/>
              <a:t>Jacques Legendre est le Secrétaire général parlementaire de l’APF</a:t>
            </a:r>
            <a:r>
              <a:rPr lang="ro-RO" dirty="0" smtClean="0"/>
              <a:t>(</a:t>
            </a:r>
            <a:r>
              <a:rPr lang="fr-FR" dirty="0" smtClean="0"/>
              <a:t>L’Assemblée parlementaire de la Francophonie</a:t>
            </a:r>
            <a:r>
              <a:rPr lang="ro-RO" dirty="0" smtClean="0"/>
              <a:t>)</a:t>
            </a:r>
            <a:endParaRPr lang="fr-FR" dirty="0" smtClean="0"/>
          </a:p>
          <a:p>
            <a:endParaRPr lang="ro-RO"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http://www.assemblee-nationale.fr/images/APF.jpg"/>
          <p:cNvPicPr>
            <a:picLocks noChangeAspect="1" noChangeArrowheads="1"/>
          </p:cNvPicPr>
          <p:nvPr/>
        </p:nvPicPr>
        <p:blipFill>
          <a:blip r:embed="rId2" cstate="print"/>
          <a:srcRect/>
          <a:stretch>
            <a:fillRect/>
          </a:stretch>
        </p:blipFill>
        <p:spPr bwMode="auto">
          <a:xfrm>
            <a:off x="2123728" y="1052736"/>
            <a:ext cx="4968552" cy="1717701"/>
          </a:xfrm>
          <a:prstGeom prst="rect">
            <a:avLst/>
          </a:prstGeom>
          <a:noFill/>
        </p:spPr>
      </p:pic>
      <p:pic>
        <p:nvPicPr>
          <p:cNvPr id="4" name="Picture 2" descr="Fichier:Flag of La Francophonie.svg">
            <a:hlinkClick r:id="rId3"/>
          </p:cNvPr>
          <p:cNvPicPr>
            <a:picLocks noChangeAspect="1" noChangeArrowheads="1"/>
          </p:cNvPicPr>
          <p:nvPr/>
        </p:nvPicPr>
        <p:blipFill>
          <a:blip r:embed="rId4" cstate="print"/>
          <a:srcRect/>
          <a:stretch>
            <a:fillRect/>
          </a:stretch>
        </p:blipFill>
        <p:spPr bwMode="auto">
          <a:xfrm>
            <a:off x="107504" y="0"/>
            <a:ext cx="2819320" cy="2088232"/>
          </a:xfrm>
          <a:prstGeom prst="rect">
            <a:avLst/>
          </a:prstGeom>
          <a:noFill/>
        </p:spPr>
      </p:pic>
      <p:pic>
        <p:nvPicPr>
          <p:cNvPr id="7170" name="Picture 2" descr="http://www.apf-francophonie.org/local/cache-gd2/27ad7a6c1918ab491f852d8c57858ae5.jpg"/>
          <p:cNvPicPr>
            <a:picLocks noChangeAspect="1" noChangeArrowheads="1"/>
          </p:cNvPicPr>
          <p:nvPr/>
        </p:nvPicPr>
        <p:blipFill>
          <a:blip r:embed="rId5" cstate="print"/>
          <a:srcRect/>
          <a:stretch>
            <a:fillRect/>
          </a:stretch>
        </p:blipFill>
        <p:spPr bwMode="auto">
          <a:xfrm>
            <a:off x="155575" y="-69083238"/>
            <a:ext cx="9144000" cy="1143000"/>
          </a:xfrm>
          <a:prstGeom prst="rect">
            <a:avLst/>
          </a:prstGeom>
          <a:noFill/>
        </p:spPr>
      </p:pic>
      <p:sp>
        <p:nvSpPr>
          <p:cNvPr id="7" name="Title 6"/>
          <p:cNvSpPr>
            <a:spLocks noGrp="1"/>
          </p:cNvSpPr>
          <p:nvPr>
            <p:ph type="title"/>
          </p:nvPr>
        </p:nvSpPr>
        <p:spPr>
          <a:xfrm>
            <a:off x="395536" y="3645024"/>
            <a:ext cx="8229600" cy="2520280"/>
          </a:xfrm>
        </p:spPr>
        <p:txBody>
          <a:bodyPr>
            <a:normAutofit fontScale="90000"/>
          </a:bodyPr>
          <a:lstStyle/>
          <a:p>
            <a:pPr algn="l"/>
            <a:r>
              <a:rPr lang="ro-RO" dirty="0" smtClean="0"/>
              <a:t>L’ APF est une association des parlements des pays francophones.</a:t>
            </a:r>
            <a:br>
              <a:rPr lang="ro-RO" dirty="0" smtClean="0"/>
            </a:br>
            <a:r>
              <a:rPr lang="ro-RO" dirty="0" smtClean="0"/>
              <a:t>Elle a ete etabli au Luxembourg en 1967.</a:t>
            </a:r>
            <a:br>
              <a:rPr lang="ro-RO" dirty="0" smtClean="0"/>
            </a:br>
            <a:endParaRPr lang="ro-RO"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Fichier:Flag of La Francophonie.svg">
            <a:hlinkClick r:id="rId2"/>
          </p:cNvPr>
          <p:cNvPicPr>
            <a:picLocks noChangeAspect="1" noChangeArrowheads="1"/>
          </p:cNvPicPr>
          <p:nvPr/>
        </p:nvPicPr>
        <p:blipFill>
          <a:blip r:embed="rId3" cstate="print"/>
          <a:srcRect/>
          <a:stretch>
            <a:fillRect/>
          </a:stretch>
        </p:blipFill>
        <p:spPr bwMode="auto">
          <a:xfrm>
            <a:off x="107504" y="0"/>
            <a:ext cx="2819320" cy="2088232"/>
          </a:xfrm>
          <a:prstGeom prst="rect">
            <a:avLst/>
          </a:prstGeom>
          <a:noFill/>
        </p:spPr>
      </p:pic>
      <p:pic>
        <p:nvPicPr>
          <p:cNvPr id="20482" name="Picture 2" descr="File:Map-Francophonie organisation 2011-fr.png">
            <a:hlinkClick r:id="rId4"/>
          </p:cNvPr>
          <p:cNvPicPr>
            <a:picLocks noChangeAspect="1" noChangeArrowheads="1"/>
          </p:cNvPicPr>
          <p:nvPr/>
        </p:nvPicPr>
        <p:blipFill>
          <a:blip r:embed="rId5" cstate="print"/>
          <a:srcRect/>
          <a:stretch>
            <a:fillRect/>
          </a:stretch>
        </p:blipFill>
        <p:spPr bwMode="auto">
          <a:xfrm>
            <a:off x="0" y="2636912"/>
            <a:ext cx="8649117" cy="3816424"/>
          </a:xfrm>
          <a:prstGeom prst="rect">
            <a:avLst/>
          </a:prstGeom>
          <a:noFill/>
        </p:spPr>
      </p:pic>
      <p:sp>
        <p:nvSpPr>
          <p:cNvPr id="4" name="Title 3"/>
          <p:cNvSpPr>
            <a:spLocks noGrp="1"/>
          </p:cNvSpPr>
          <p:nvPr>
            <p:ph type="title"/>
          </p:nvPr>
        </p:nvSpPr>
        <p:spPr>
          <a:xfrm>
            <a:off x="2411760" y="476672"/>
            <a:ext cx="6419056" cy="1143000"/>
          </a:xfrm>
        </p:spPr>
        <p:txBody>
          <a:bodyPr>
            <a:normAutofit fontScale="90000"/>
          </a:bodyPr>
          <a:lstStyle/>
          <a:p>
            <a:r>
              <a:rPr lang="ro-RO" dirty="0" smtClean="0"/>
              <a:t>La carte de la Francophonie en 2011</a:t>
            </a:r>
            <a:endParaRPr lang="ro-RO"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707904" y="692696"/>
            <a:ext cx="4392488" cy="1368152"/>
          </a:xfrm>
        </p:spPr>
        <p:txBody>
          <a:bodyPr/>
          <a:lstStyle/>
          <a:p>
            <a:r>
              <a:rPr lang="ro-RO" b="0" dirty="0" smtClean="0"/>
              <a:t>Missions</a:t>
            </a:r>
            <a:endParaRPr lang="ro-RO" b="0" dirty="0"/>
          </a:p>
        </p:txBody>
      </p:sp>
      <p:sp>
        <p:nvSpPr>
          <p:cNvPr id="6" name="Text Placeholder 5"/>
          <p:cNvSpPr>
            <a:spLocks noGrp="1"/>
          </p:cNvSpPr>
          <p:nvPr>
            <p:ph type="body" idx="1"/>
          </p:nvPr>
        </p:nvSpPr>
        <p:spPr>
          <a:xfrm>
            <a:off x="722313" y="2906713"/>
            <a:ext cx="7772400" cy="2754535"/>
          </a:xfrm>
        </p:spPr>
        <p:txBody>
          <a:bodyPr>
            <a:normAutofit lnSpcReduction="10000"/>
          </a:bodyPr>
          <a:lstStyle/>
          <a:p>
            <a:r>
              <a:rPr lang="fr-FR" dirty="0" smtClean="0">
                <a:solidFill>
                  <a:schemeClr val="tx1"/>
                </a:solidFill>
              </a:rPr>
              <a:t>Les missions de la Francophonie sont définies dans un Cadre stratégique de dix ans adopté par le Sommet des chefs d’Etat et de gouvernement en 2004 à Ouagadougou (Burkina Faso) pour la période 2005 – 2014 :</a:t>
            </a:r>
          </a:p>
          <a:p>
            <a:pPr>
              <a:buFont typeface="Arial" pitchFamily="34" charset="0"/>
              <a:buChar char="•"/>
            </a:pPr>
            <a:r>
              <a:rPr lang="fr-FR" dirty="0" smtClean="0">
                <a:solidFill>
                  <a:schemeClr val="tx1"/>
                </a:solidFill>
              </a:rPr>
              <a:t>Promouvoir la langue française et la diversité culturelle et linguistique ; </a:t>
            </a:r>
            <a:endParaRPr lang="ro-RO" dirty="0" smtClean="0">
              <a:solidFill>
                <a:schemeClr val="tx1"/>
              </a:solidFill>
            </a:endParaRPr>
          </a:p>
          <a:p>
            <a:pPr>
              <a:buFont typeface="Arial" pitchFamily="34" charset="0"/>
              <a:buChar char="•"/>
            </a:pPr>
            <a:r>
              <a:rPr lang="fr-FR" dirty="0" smtClean="0">
                <a:solidFill>
                  <a:schemeClr val="tx1"/>
                </a:solidFill>
              </a:rPr>
              <a:t>Promouvoir la paix, la démocratie et les droits de l’Homme ;</a:t>
            </a:r>
          </a:p>
          <a:p>
            <a:pPr>
              <a:buFont typeface="Arial" pitchFamily="34" charset="0"/>
              <a:buChar char="•"/>
            </a:pPr>
            <a:r>
              <a:rPr lang="fr-FR" dirty="0" smtClean="0">
                <a:solidFill>
                  <a:schemeClr val="tx1"/>
                </a:solidFill>
              </a:rPr>
              <a:t>Appuyer l’éducation, la formation, l’enseignement supérieur et la recherche ; </a:t>
            </a:r>
          </a:p>
          <a:p>
            <a:pPr>
              <a:buFont typeface="Arial" pitchFamily="34" charset="0"/>
              <a:buChar char="•"/>
            </a:pPr>
            <a:r>
              <a:rPr lang="fr-FR" dirty="0" smtClean="0">
                <a:solidFill>
                  <a:schemeClr val="tx1"/>
                </a:solidFill>
              </a:rPr>
              <a:t>Développer la coopération au service du développement durable. </a:t>
            </a:r>
          </a:p>
          <a:p>
            <a:endParaRPr lang="ro-RO" dirty="0"/>
          </a:p>
        </p:txBody>
      </p:sp>
      <p:pic>
        <p:nvPicPr>
          <p:cNvPr id="4" name="Picture 2" descr="Fichier:Flag of La Francophonie.svg">
            <a:hlinkClick r:id="rId2"/>
          </p:cNvPr>
          <p:cNvPicPr>
            <a:picLocks noChangeAspect="1" noChangeArrowheads="1"/>
          </p:cNvPicPr>
          <p:nvPr/>
        </p:nvPicPr>
        <p:blipFill>
          <a:blip r:embed="rId3" cstate="print"/>
          <a:srcRect/>
          <a:stretch>
            <a:fillRect/>
          </a:stretch>
        </p:blipFill>
        <p:spPr bwMode="auto">
          <a:xfrm>
            <a:off x="107504" y="0"/>
            <a:ext cx="2819320" cy="2088232"/>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TotalTime>
  <Words>484</Words>
  <Application>Microsoft Office PowerPoint</Application>
  <PresentationFormat>On-screen Show (4:3)</PresentationFormat>
  <Paragraphs>38</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Slide 1</vt:lpstr>
      <vt:lpstr>Qui sont-ils?</vt:lpstr>
      <vt:lpstr>Repères</vt:lpstr>
      <vt:lpstr>Slide 4</vt:lpstr>
      <vt:lpstr>Slide 5</vt:lpstr>
      <vt:lpstr>Informations générales sur l’ OIF</vt:lpstr>
      <vt:lpstr>L’ APF est une association des parlements des pays francophones. Elle a ete etabli au Luxembourg en 1967. </vt:lpstr>
      <vt:lpstr>La carte de la Francophonie en 2011</vt:lpstr>
      <vt:lpstr>Missions</vt:lpstr>
      <vt:lpstr>Objectifs</vt:lpstr>
      <vt:lpstr>20 mars : Journée internationale de la Francophonie </vt:lpstr>
      <vt:lpstr>Michel Audet au lancement de la programmation du Forum Mondial de la Langue Française </vt:lpstr>
      <vt:lpstr>Slide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viorel</dc:creator>
  <cp:lastModifiedBy>viorel</cp:lastModifiedBy>
  <cp:revision>9</cp:revision>
  <dcterms:created xsi:type="dcterms:W3CDTF">2012-05-01T11:50:48Z</dcterms:created>
  <dcterms:modified xsi:type="dcterms:W3CDTF">2012-05-01T13:13:40Z</dcterms:modified>
</cp:coreProperties>
</file>